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77" r:id="rId7"/>
    <p:sldId id="290" r:id="rId8"/>
    <p:sldId id="264" r:id="rId9"/>
    <p:sldId id="291" r:id="rId10"/>
    <p:sldId id="286" r:id="rId11"/>
    <p:sldId id="262" r:id="rId12"/>
    <p:sldId id="292" r:id="rId13"/>
    <p:sldId id="279" r:id="rId14"/>
    <p:sldId id="293" r:id="rId15"/>
    <p:sldId id="260" r:id="rId16"/>
    <p:sldId id="268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EA926-486F-0A8A-53AA-0BA64EF8E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A1673-4794-18CD-CACD-39F40D4D6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F1EE8-AC6A-78C6-D820-096683C2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56B0D-9C85-0FB8-CE8B-231F17BF66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91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Computer vision</a:t>
            </a:r>
            <a:br>
              <a:rPr lang="en-US" dirty="0"/>
            </a:br>
            <a:r>
              <a:rPr lang="en-US" dirty="0"/>
              <a:t>portfolio-3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242455"/>
            <a:ext cx="10639426" cy="838200"/>
          </a:xfrm>
        </p:spPr>
        <p:txBody>
          <a:bodyPr>
            <a:noAutofit/>
          </a:bodyPr>
          <a:lstStyle/>
          <a:p>
            <a:r>
              <a:rPr lang="el-GR" sz="3600" dirty="0"/>
              <a:t> β-</a:t>
            </a:r>
            <a:r>
              <a:rPr lang="en-IN" sz="3600" dirty="0"/>
              <a:t>VAE - Disentanglement Framework  </a:t>
            </a:r>
            <a:r>
              <a:rPr lang="el-GR" sz="3600" dirty="0"/>
              <a:t>β=</a:t>
            </a:r>
            <a:r>
              <a:rPr lang="en-US" sz="3600" dirty="0"/>
              <a:t>4.0</a:t>
            </a:r>
            <a:endParaRPr lang="el-GR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9E2E0-B637-2E99-F34D-8093A643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55" y="1293091"/>
            <a:ext cx="10187709" cy="532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FBF09-8861-0F7D-24AF-243AAA46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1212B7C0-C654-F546-C50A-28461B36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242455"/>
            <a:ext cx="10445462" cy="838200"/>
          </a:xfrm>
        </p:spPr>
        <p:txBody>
          <a:bodyPr>
            <a:noAutofit/>
          </a:bodyPr>
          <a:lstStyle/>
          <a:p>
            <a:r>
              <a:rPr lang="el-GR" sz="3600" dirty="0"/>
              <a:t> β-</a:t>
            </a:r>
            <a:r>
              <a:rPr lang="en-IN" sz="3600" dirty="0"/>
              <a:t>VAE - Disentanglement Framework</a:t>
            </a:r>
            <a:br>
              <a:rPr lang="en-IN" sz="3600" dirty="0"/>
            </a:br>
            <a:r>
              <a:rPr lang="el-GR" sz="3600" dirty="0"/>
              <a:t>β=</a:t>
            </a:r>
            <a:r>
              <a:rPr lang="en-US" sz="3600" dirty="0"/>
              <a:t>10.0</a:t>
            </a:r>
            <a:endParaRPr lang="el-GR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A6AC5-8A2F-B38C-2654-F438D9609B6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727B3D-A662-2407-C57B-9E2D1AF1F2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B75FB7-8C3B-3887-7C18-CADE283B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F03C1-8FA0-0F14-98D6-7464C4E3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59" y="1320800"/>
            <a:ext cx="10169236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9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67" y="526976"/>
            <a:ext cx="10499596" cy="844626"/>
          </a:xfrm>
        </p:spPr>
        <p:txBody>
          <a:bodyPr>
            <a:normAutofit/>
          </a:bodyPr>
          <a:lstStyle/>
          <a:p>
            <a:r>
              <a:rPr lang="en-US" sz="4000" dirty="0"/>
              <a:t>Trade-off Analysis: β=4.0 vs β=10.0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A71A594-3D29-DACD-29E9-E5103080D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92" y="2059708"/>
            <a:ext cx="5329381" cy="342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9349887-A6ED-555C-210B-1D12BEA8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55" y="1911927"/>
            <a:ext cx="5920509" cy="40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526658"/>
            <a:ext cx="9389288" cy="821852"/>
          </a:xfrm>
        </p:spPr>
        <p:txBody>
          <a:bodyPr/>
          <a:lstStyle/>
          <a:p>
            <a:r>
              <a:rPr lang="en-IN" dirty="0"/>
              <a:t>Key Findings &amp; 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142836"/>
            <a:ext cx="9508548" cy="35652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b="1" dirty="0"/>
              <a:t>VAE learns smooth latent space:</a:t>
            </a:r>
            <a:r>
              <a:rPr lang="en-IN" dirty="0"/>
              <a:t> Successful interpolations prove continuous factor transitions</a:t>
            </a:r>
          </a:p>
          <a:p>
            <a:r>
              <a:rPr lang="en-IN" b="1" dirty="0"/>
              <a:t>Disentanglement is learnable:</a:t>
            </a:r>
            <a:r>
              <a:rPr lang="en-IN" dirty="0"/>
              <a:t> </a:t>
            </a:r>
            <a:r>
              <a:rPr lang="el-GR" dirty="0"/>
              <a:t>β-</a:t>
            </a:r>
            <a:r>
              <a:rPr lang="en-IN" dirty="0"/>
              <a:t>VAE achieves 0.82 score vs. 0.45 for standard VAE</a:t>
            </a:r>
          </a:p>
          <a:p>
            <a:r>
              <a:rPr lang="en-IN" b="1" dirty="0"/>
              <a:t>A fundamental trade-off exists:</a:t>
            </a:r>
            <a:r>
              <a:rPr lang="en-IN" dirty="0"/>
              <a:t> Higher </a:t>
            </a:r>
            <a:r>
              <a:rPr lang="el-GR" dirty="0"/>
              <a:t>β </a:t>
            </a:r>
            <a:r>
              <a:rPr lang="en-IN" dirty="0"/>
              <a:t>sacrifices 11% reconstruction quality for 82% disentanglement gain</a:t>
            </a:r>
          </a:p>
          <a:p>
            <a:r>
              <a:rPr lang="en-IN" b="1" dirty="0" err="1"/>
              <a:t>CelebA</a:t>
            </a:r>
            <a:r>
              <a:rPr lang="en-IN" b="1" dirty="0"/>
              <a:t> is ideal for VAE:</a:t>
            </a:r>
            <a:r>
              <a:rPr lang="en-IN" dirty="0"/>
              <a:t> Rich facial attributes enable clear latent factor visualization</a:t>
            </a:r>
          </a:p>
          <a:p>
            <a:br>
              <a:rPr lang="en-IN" dirty="0"/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>
            <a:normAutofit/>
          </a:bodyPr>
          <a:lstStyle/>
          <a:p>
            <a:r>
              <a:rPr lang="en-US" sz="5400" dirty="0"/>
              <a:t>THANK YOU </a:t>
            </a:r>
            <a:r>
              <a:rPr lang="en-US" sz="5400" dirty="0">
                <a:sym typeface="Wingdings" panose="05000000000000000000" pitchFamily="2" charset="2"/>
              </a:rPr>
              <a:t>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4"/>
            <a:ext cx="4900969" cy="824954"/>
          </a:xfrm>
        </p:spPr>
        <p:txBody>
          <a:bodyPr bIns="0">
            <a:normAutofit/>
          </a:bodyPr>
          <a:lstStyle/>
          <a:p>
            <a:r>
              <a:rPr lang="en-US" sz="2400" dirty="0"/>
              <a:t>Prahas, Rohan, Vidya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1927" y="660358"/>
            <a:ext cx="7509163" cy="5537284"/>
          </a:xfrm>
        </p:spPr>
        <p:txBody>
          <a:bodyPr>
            <a:normAutofit/>
          </a:bodyPr>
          <a:lstStyle/>
          <a:p>
            <a:r>
              <a:rPr lang="en-US" dirty="0"/>
              <a:t>Part1:</a:t>
            </a:r>
            <a:br>
              <a:rPr lang="en-US" dirty="0"/>
            </a:br>
            <a:br>
              <a:rPr lang="en-US" dirty="0"/>
            </a:br>
            <a:r>
              <a:rPr lang="en-IN" sz="2800" dirty="0"/>
              <a:t>Implement and </a:t>
            </a:r>
            <a:r>
              <a:rPr lang="en-IN" sz="2800" dirty="0" err="1"/>
              <a:t>analyze</a:t>
            </a:r>
            <a:r>
              <a:rPr lang="en-IN" sz="2800" dirty="0"/>
              <a:t> a Variational Autoencoder on </a:t>
            </a:r>
            <a:r>
              <a:rPr lang="en-IN" sz="2800" dirty="0" err="1"/>
              <a:t>CelebA</a:t>
            </a:r>
            <a:br>
              <a:rPr lang="en-IN" sz="2800" dirty="0"/>
            </a:br>
            <a:br>
              <a:rPr lang="en-IN" sz="2800" dirty="0"/>
            </a:br>
            <a:endParaRPr lang="en-US" sz="2800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616" y="-660688"/>
            <a:ext cx="6840929" cy="2400608"/>
          </a:xfrm>
        </p:spPr>
        <p:txBody>
          <a:bodyPr>
            <a:normAutofit/>
          </a:bodyPr>
          <a:lstStyle/>
          <a:p>
            <a:r>
              <a:rPr lang="en-US" dirty="0"/>
              <a:t>Variational autoencoders (</a:t>
            </a:r>
            <a:r>
              <a:rPr lang="en-US" dirty="0" err="1"/>
              <a:t>vae</a:t>
            </a:r>
            <a:r>
              <a:rPr lang="en-US" dirty="0"/>
              <a:t>)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From Autoencoder to Beta-VAE | Lil'Log">
            <a:extLst>
              <a:ext uri="{FF2B5EF4-FFF2-40B4-BE49-F238E27FC236}">
                <a16:creationId xmlns:a16="http://schemas.microsoft.com/office/drawing/2014/main" id="{49B1623F-5285-04CE-3A66-45809752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67" y="2125807"/>
            <a:ext cx="6232790" cy="423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4655" y="1047221"/>
            <a:ext cx="8869989" cy="3452066"/>
          </a:xfrm>
        </p:spPr>
        <p:txBody>
          <a:bodyPr>
            <a:normAutofit/>
          </a:bodyPr>
          <a:lstStyle/>
          <a:p>
            <a:r>
              <a:rPr lang="en-IN" sz="2400" dirty="0"/>
              <a:t>Task 1:</a:t>
            </a:r>
            <a:r>
              <a:rPr lang="en-IN" sz="2400" b="0" dirty="0"/>
              <a:t> Build and train baseline VAE on </a:t>
            </a:r>
            <a:r>
              <a:rPr lang="en-IN" sz="2400" b="0" dirty="0" err="1"/>
              <a:t>CelebA</a:t>
            </a:r>
            <a:r>
              <a:rPr lang="en-IN" sz="2400" b="0" dirty="0"/>
              <a:t> with documentation</a:t>
            </a:r>
            <a:br>
              <a:rPr lang="en-IN" sz="2400" b="0" dirty="0"/>
            </a:br>
            <a:br>
              <a:rPr lang="en-IN" sz="2400" b="0" dirty="0"/>
            </a:br>
            <a:r>
              <a:rPr lang="en-IN" sz="2400" dirty="0"/>
              <a:t>Task 2:</a:t>
            </a:r>
            <a:r>
              <a:rPr lang="en-IN" sz="2400" b="0" dirty="0"/>
              <a:t> Latent space exploration via visualization, interpolation, and traversal</a:t>
            </a:r>
            <a:br>
              <a:rPr lang="en-IN" sz="2400" b="0" dirty="0"/>
            </a:br>
            <a:br>
              <a:rPr lang="en-IN" sz="2400" b="0" dirty="0"/>
            </a:br>
            <a:r>
              <a:rPr lang="en-IN" sz="2400" dirty="0"/>
              <a:t>Task 3:</a:t>
            </a:r>
            <a:r>
              <a:rPr lang="en-IN" sz="2400" b="0" dirty="0"/>
              <a:t> Implement </a:t>
            </a:r>
            <a:r>
              <a:rPr lang="el-GR" sz="2400" b="0" dirty="0"/>
              <a:t>β-</a:t>
            </a:r>
            <a:r>
              <a:rPr lang="en-IN" sz="2400" b="0" dirty="0"/>
              <a:t>VAE variant and compare reconstruction vs. disentanglement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Dataset: </a:t>
            </a:r>
            <a:r>
              <a:rPr lang="en-US" dirty="0" err="1"/>
              <a:t>CelebA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325358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/>
              <a:t>Total Images:</a:t>
            </a:r>
            <a:r>
              <a:rPr lang="en-US" sz="2000" dirty="0"/>
              <a:t> 202,599 celebrity face images</a:t>
            </a:r>
          </a:p>
          <a:p>
            <a:r>
              <a:rPr lang="en-US" sz="2000" b="1" dirty="0"/>
              <a:t>Resolution Used:</a:t>
            </a:r>
            <a:r>
              <a:rPr lang="en-US" sz="2000" dirty="0"/>
              <a:t> 64×64 pixels (down sampled from 178×218)</a:t>
            </a:r>
          </a:p>
          <a:p>
            <a:r>
              <a:rPr lang="en-US" sz="2000" b="1" dirty="0"/>
              <a:t>Training Set:</a:t>
            </a:r>
            <a:r>
              <a:rPr lang="en-US" sz="2000" dirty="0"/>
              <a:t> 170,000 images (84%)</a:t>
            </a:r>
          </a:p>
          <a:p>
            <a:r>
              <a:rPr lang="en-US" sz="2000" b="1" dirty="0"/>
              <a:t>Validation Set:</a:t>
            </a:r>
            <a:r>
              <a:rPr lang="en-US" sz="2000" dirty="0"/>
              <a:t> 19,962 images (10%)</a:t>
            </a:r>
          </a:p>
          <a:p>
            <a:r>
              <a:rPr lang="en-US" sz="2000" b="1" dirty="0"/>
              <a:t>Test Set:</a:t>
            </a:r>
            <a:r>
              <a:rPr lang="en-US" sz="2000" dirty="0"/>
              <a:t> 12,637 images (6%)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2" y="6432"/>
            <a:ext cx="6449786" cy="1141021"/>
          </a:xfrm>
        </p:spPr>
        <p:txBody>
          <a:bodyPr>
            <a:normAutofit/>
          </a:bodyPr>
          <a:lstStyle/>
          <a:p>
            <a:r>
              <a:rPr lang="en-IN" dirty="0"/>
              <a:t>Training Pipeline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0881" y="1341581"/>
            <a:ext cx="6884719" cy="4413003"/>
          </a:xfrm>
        </p:spPr>
        <p:txBody>
          <a:bodyPr>
            <a:noAutofit/>
          </a:bodyPr>
          <a:lstStyle/>
          <a:p>
            <a:r>
              <a:rPr lang="en-IN" sz="1800" b="1" dirty="0"/>
              <a:t>Batch Size:</a:t>
            </a:r>
            <a:r>
              <a:rPr lang="en-IN" sz="1800" dirty="0"/>
              <a:t> 64</a:t>
            </a:r>
          </a:p>
          <a:p>
            <a:r>
              <a:rPr lang="en-IN" sz="1800" b="1" dirty="0"/>
              <a:t>Learning Rate:</a:t>
            </a:r>
            <a:r>
              <a:rPr lang="en-IN" sz="1800" dirty="0"/>
              <a:t> 1×10⁻³ (Adam optimizer)</a:t>
            </a:r>
          </a:p>
          <a:p>
            <a:r>
              <a:rPr lang="en-IN" sz="1800" b="1" dirty="0"/>
              <a:t>Epochs:</a:t>
            </a:r>
            <a:r>
              <a:rPr lang="en-IN" sz="1800" dirty="0"/>
              <a:t> 40 (Baseline), 20 (</a:t>
            </a:r>
            <a:r>
              <a:rPr lang="el-GR" sz="1800" dirty="0"/>
              <a:t>β</a:t>
            </a:r>
            <a:r>
              <a:rPr lang="en-US" sz="1800" dirty="0"/>
              <a:t>-VAE)</a:t>
            </a:r>
            <a:endParaRPr lang="en-IN" sz="1800" dirty="0"/>
          </a:p>
          <a:p>
            <a:r>
              <a:rPr lang="en-IN" sz="1800" b="1" dirty="0"/>
              <a:t>Reconstruction Loss:</a:t>
            </a:r>
            <a:r>
              <a:rPr lang="en-IN" sz="1800" dirty="0"/>
              <a:t> Binary Cross-Entropy (BCE)</a:t>
            </a:r>
          </a:p>
          <a:p>
            <a:r>
              <a:rPr lang="en-IN" sz="1800" b="1" dirty="0"/>
              <a:t>KL Weight Factor:</a:t>
            </a:r>
            <a:r>
              <a:rPr lang="en-IN" sz="1800" dirty="0"/>
              <a:t> 5.0 (</a:t>
            </a:r>
            <a:r>
              <a:rPr lang="el-GR" sz="1800" dirty="0"/>
              <a:t>β=1 </a:t>
            </a:r>
            <a:r>
              <a:rPr lang="en-IN" sz="1800" dirty="0"/>
              <a:t>for baseline VAE)</a:t>
            </a:r>
          </a:p>
          <a:p>
            <a:r>
              <a:rPr lang="en-IN" sz="1800" b="1" dirty="0"/>
              <a:t>Latent Dimension:</a:t>
            </a:r>
            <a:r>
              <a:rPr lang="en-IN" sz="1800" dirty="0"/>
              <a:t> 256</a:t>
            </a:r>
          </a:p>
          <a:p>
            <a:r>
              <a:rPr lang="en-IN" sz="1800" b="1" dirty="0"/>
              <a:t>Epsilon:</a:t>
            </a:r>
            <a:r>
              <a:rPr lang="en-IN" sz="1800" dirty="0"/>
              <a:t> 1×10⁻⁵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61" y="154997"/>
            <a:ext cx="7889768" cy="1260475"/>
          </a:xfrm>
        </p:spPr>
        <p:txBody>
          <a:bodyPr>
            <a:normAutofit fontScale="90000"/>
          </a:bodyPr>
          <a:lstStyle/>
          <a:p>
            <a:r>
              <a:rPr lang="en-IN" dirty="0"/>
              <a:t>Training Results: Baseline VAE (</a:t>
            </a:r>
            <a:r>
              <a:rPr lang="el-GR" dirty="0"/>
              <a:t>β=1.0)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5B4983-8213-1551-0D2F-6F00037A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55" y="1865744"/>
            <a:ext cx="6853382" cy="4371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633EE4-FAE9-3009-CBD7-C35C803C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236" y="2225965"/>
            <a:ext cx="4276437" cy="34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92" y="150379"/>
            <a:ext cx="10329336" cy="1336676"/>
          </a:xfrm>
        </p:spPr>
        <p:txBody>
          <a:bodyPr/>
          <a:lstStyle/>
          <a:p>
            <a:r>
              <a:rPr lang="en-IN" dirty="0"/>
              <a:t>Results Latent Space Exploration 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24F315-1164-AC5A-5FC8-0605E197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74" t="4425" r="8600" b="7097"/>
          <a:stretch>
            <a:fillRect/>
          </a:stretch>
        </p:blipFill>
        <p:spPr>
          <a:xfrm>
            <a:off x="230908" y="2139547"/>
            <a:ext cx="5434347" cy="3787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2E37D5-BD02-FC01-80FF-E057C5D959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63" r="6723"/>
          <a:stretch>
            <a:fillRect/>
          </a:stretch>
        </p:blipFill>
        <p:spPr>
          <a:xfrm>
            <a:off x="6243782" y="1768443"/>
            <a:ext cx="5634184" cy="425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E36432-998E-A9D6-00F8-1ACBF05A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92" y="489527"/>
            <a:ext cx="8940800" cy="57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52</TotalTime>
  <Words>304</Words>
  <Application>Microsoft Office PowerPoint</Application>
  <PresentationFormat>Widescreen</PresentationFormat>
  <Paragraphs>55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Calibri</vt:lpstr>
      <vt:lpstr>Wingdings</vt:lpstr>
      <vt:lpstr>Custom</vt:lpstr>
      <vt:lpstr>Computer vision portfolio-3</vt:lpstr>
      <vt:lpstr>Part1:  Implement and analyze a Variational Autoencoder on CelebA  </vt:lpstr>
      <vt:lpstr>Variational autoencoders (vae)</vt:lpstr>
      <vt:lpstr>Task 1: Build and train baseline VAE on CelebA with documentation  Task 2: Latent space exploration via visualization, interpolation, and traversal  Task 3: Implement β-VAE variant and compare reconstruction vs. disentanglement</vt:lpstr>
      <vt:lpstr>Dataset: CelebA</vt:lpstr>
      <vt:lpstr>Training Pipeline </vt:lpstr>
      <vt:lpstr>Training Results: Baseline VAE (β=1.0)</vt:lpstr>
      <vt:lpstr>Results Latent Space Exploration </vt:lpstr>
      <vt:lpstr>PowerPoint Presentation</vt:lpstr>
      <vt:lpstr> β-VAE - Disentanglement Framework  β=4.0</vt:lpstr>
      <vt:lpstr> β-VAE - Disentanglement Framework β=10.0</vt:lpstr>
      <vt:lpstr>Trade-off Analysis: β=4.0 vs β=10.0</vt:lpstr>
      <vt:lpstr>Key Findings &amp; Conclusions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Prahas Hegde</dc:creator>
  <cp:lastModifiedBy>Prahas Hegde</cp:lastModifiedBy>
  <cp:revision>5</cp:revision>
  <dcterms:created xsi:type="dcterms:W3CDTF">2026-01-08T21:45:56Z</dcterms:created>
  <dcterms:modified xsi:type="dcterms:W3CDTF">2026-01-08T22:38:53Z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